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79" r:id="rId4"/>
    <p:sldId id="280" r:id="rId5"/>
    <p:sldId id="281" r:id="rId6"/>
    <p:sldId id="261" r:id="rId7"/>
    <p:sldId id="274" r:id="rId8"/>
    <p:sldId id="273" r:id="rId9"/>
    <p:sldId id="257" r:id="rId10"/>
    <p:sldId id="269" r:id="rId11"/>
    <p:sldId id="270" r:id="rId12"/>
    <p:sldId id="260" r:id="rId13"/>
    <p:sldId id="262" r:id="rId14"/>
    <p:sldId id="263" r:id="rId15"/>
    <p:sldId id="264" r:id="rId16"/>
    <p:sldId id="265" r:id="rId17"/>
    <p:sldId id="266" r:id="rId18"/>
    <p:sldId id="271" r:id="rId19"/>
    <p:sldId id="256" r:id="rId20"/>
    <p:sldId id="268" r:id="rId21"/>
    <p:sldId id="267" r:id="rId22"/>
    <p:sldId id="258" r:id="rId23"/>
    <p:sldId id="259" r:id="rId24"/>
    <p:sldId id="275" r:id="rId25"/>
    <p:sldId id="276" r:id="rId26"/>
    <p:sldId id="2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13.jpeg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4.7282354725122683E-2"/>
          <c:y val="1.0974335177799352E-2"/>
          <c:w val="0.77200004885274565"/>
          <c:h val="0.98469382631518887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6"/>
          </c:marker>
          <c:dPt>
            <c:idx val="0"/>
            <c:marker>
              <c:symbol val="square"/>
              <c:size val="9"/>
              <c:spPr>
                <a:solidFill>
                  <a:srgbClr val="000000"/>
                </a:solidFill>
                <a:ln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42E5-42D9-B692-E77EDE47EC9A}"/>
              </c:ext>
            </c:extLst>
          </c:dPt>
          <c:dPt>
            <c:idx val="1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42E5-42D9-B692-E77EDE47EC9A}"/>
              </c:ext>
            </c:extLst>
          </c:dPt>
          <c:dPt>
            <c:idx val="2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42E5-42D9-B692-E77EDE47EC9A}"/>
              </c:ext>
            </c:extLst>
          </c:dPt>
          <c:dPt>
            <c:idx val="3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42E5-42D9-B692-E77EDE47EC9A}"/>
              </c:ext>
            </c:extLst>
          </c:dPt>
          <c:dPt>
            <c:idx val="4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42E5-42D9-B692-E77EDE47EC9A}"/>
              </c:ext>
            </c:extLst>
          </c:dPt>
          <c:dPt>
            <c:idx val="5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42E5-42D9-B692-E77EDE47EC9A}"/>
              </c:ext>
            </c:extLst>
          </c:dPt>
          <c:dPt>
            <c:idx val="6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42E5-42D9-B692-E77EDE47EC9A}"/>
              </c:ext>
            </c:extLst>
          </c:dPt>
          <c:dPt>
            <c:idx val="7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42E5-42D9-B692-E77EDE47EC9A}"/>
              </c:ext>
            </c:extLst>
          </c:dPt>
          <c:dPt>
            <c:idx val="8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42E5-42D9-B692-E77EDE47EC9A}"/>
              </c:ext>
            </c:extLst>
          </c:dPt>
          <c:dPt>
            <c:idx val="9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42E5-42D9-B692-E77EDE47EC9A}"/>
              </c:ext>
            </c:extLst>
          </c:dPt>
          <c:dPt>
            <c:idx val="10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42E5-42D9-B692-E77EDE47EC9A}"/>
              </c:ext>
            </c:extLst>
          </c:dPt>
          <c:dPt>
            <c:idx val="11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42E5-42D9-B692-E77EDE47EC9A}"/>
              </c:ext>
            </c:extLst>
          </c:dPt>
          <c:dPt>
            <c:idx val="12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42E5-42D9-B692-E77EDE47EC9A}"/>
              </c:ext>
            </c:extLst>
          </c:dPt>
          <c:dPt>
            <c:idx val="13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42E5-42D9-B692-E77EDE47EC9A}"/>
              </c:ext>
            </c:extLst>
          </c:dPt>
          <c:dPt>
            <c:idx val="14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42E5-42D9-B692-E77EDE47EC9A}"/>
              </c:ext>
            </c:extLst>
          </c:dPt>
          <c:dPt>
            <c:idx val="15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F-42E5-42D9-B692-E77EDE47EC9A}"/>
              </c:ext>
            </c:extLst>
          </c:dPt>
          <c:dPt>
            <c:idx val="16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0-42E5-42D9-B692-E77EDE47EC9A}"/>
              </c:ext>
            </c:extLst>
          </c:dPt>
          <c:dPt>
            <c:idx val="17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1-42E5-42D9-B692-E77EDE47EC9A}"/>
              </c:ext>
            </c:extLst>
          </c:dPt>
          <c:dPt>
            <c:idx val="18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2-42E5-42D9-B692-E77EDE47EC9A}"/>
              </c:ext>
            </c:extLst>
          </c:dPt>
          <c:dPt>
            <c:idx val="19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3-42E5-42D9-B692-E77EDE47EC9A}"/>
              </c:ext>
            </c:extLst>
          </c:dPt>
          <c:dPt>
            <c:idx val="20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4-42E5-42D9-B692-E77EDE47EC9A}"/>
              </c:ext>
            </c:extLst>
          </c:dPt>
          <c:dPt>
            <c:idx val="21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5-42E5-42D9-B692-E77EDE47EC9A}"/>
              </c:ext>
            </c:extLst>
          </c:dPt>
          <c:dPt>
            <c:idx val="22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6-42E5-42D9-B692-E77EDE47EC9A}"/>
              </c:ext>
            </c:extLst>
          </c:dPt>
          <c:dPt>
            <c:idx val="23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7-42E5-42D9-B692-E77EDE47EC9A}"/>
              </c:ext>
            </c:extLst>
          </c:dPt>
          <c:dPt>
            <c:idx val="24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8-42E5-42D9-B692-E77EDE47EC9A}"/>
              </c:ext>
            </c:extLst>
          </c:dPt>
          <c:dPt>
            <c:idx val="25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9-42E5-42D9-B692-E77EDE47EC9A}"/>
              </c:ext>
            </c:extLst>
          </c:dPt>
          <c:dPt>
            <c:idx val="26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A-42E5-42D9-B692-E77EDE47EC9A}"/>
              </c:ext>
            </c:extLst>
          </c:dPt>
          <c:dPt>
            <c:idx val="27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B-42E5-42D9-B692-E77EDE47EC9A}"/>
              </c:ext>
            </c:extLst>
          </c:dPt>
          <c:dPt>
            <c:idx val="28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C-42E5-42D9-B692-E77EDE47EC9A}"/>
              </c:ext>
            </c:extLst>
          </c:dPt>
          <c:dPt>
            <c:idx val="29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D-42E5-42D9-B692-E77EDE47EC9A}"/>
              </c:ext>
            </c:extLst>
          </c:dPt>
          <c:dPt>
            <c:idx val="30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E-42E5-42D9-B692-E77EDE47EC9A}"/>
              </c:ext>
            </c:extLst>
          </c:dPt>
          <c:dPt>
            <c:idx val="31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F-42E5-42D9-B692-E77EDE47EC9A}"/>
              </c:ext>
            </c:extLst>
          </c:dPt>
          <c:dPt>
            <c:idx val="32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0-42E5-42D9-B692-E77EDE47EC9A}"/>
              </c:ext>
            </c:extLst>
          </c:dPt>
          <c:dPt>
            <c:idx val="33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1-42E5-42D9-B692-E77EDE47EC9A}"/>
              </c:ext>
            </c:extLst>
          </c:dPt>
          <c:dPt>
            <c:idx val="34"/>
            <c:marker>
              <c:spPr>
                <a:solidFill>
                  <a:srgbClr val="339966"/>
                </a:solidFill>
                <a:ln>
                  <a:solidFill>
                    <a:srgbClr val="339966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2-42E5-42D9-B692-E77EDE47EC9A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2E5-42D9-B692-E77EDE47EC9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2E5-42D9-B692-E77EDE47EC9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2E5-42D9-B692-E77EDE47EC9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2E5-42D9-B692-E77EDE47EC9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2E5-42D9-B692-E77EDE47EC9A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2E5-42D9-B692-E77EDE47EC9A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2E5-42D9-B692-E77EDE47EC9A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2E5-42D9-B692-E77EDE47EC9A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2E5-42D9-B692-E77EDE47EC9A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2E5-42D9-B692-E77EDE47EC9A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en-US"/>
                      <a:t>10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2E5-42D9-B692-E77EDE47EC9A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en-US"/>
                      <a:t>11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2E5-42D9-B692-E77EDE47EC9A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en-US"/>
                      <a:t>12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2E5-42D9-B692-E77EDE47EC9A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/>
                      <a:t>13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2E5-42D9-B692-E77EDE47EC9A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r>
                      <a:rPr lang="en-US"/>
                      <a:t>14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2E5-42D9-B692-E77EDE47EC9A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r>
                      <a:rPr lang="en-US"/>
                      <a:t>15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2E5-42D9-B692-E77EDE47EC9A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r>
                      <a:rPr lang="en-US"/>
                      <a:t>16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2E5-42D9-B692-E77EDE47EC9A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r>
                      <a:rPr lang="en-US"/>
                      <a:t>17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2E5-42D9-B692-E77EDE47EC9A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r>
                      <a:rPr lang="en-US"/>
                      <a:t>18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2E5-42D9-B692-E77EDE47EC9A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r>
                      <a:rPr lang="en-US"/>
                      <a:t>19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2E5-42D9-B692-E77EDE47EC9A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r>
                      <a:rPr lang="en-US"/>
                      <a:t>20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2E5-42D9-B692-E77EDE47EC9A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r>
                      <a:rPr lang="en-US"/>
                      <a:t>21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2E5-42D9-B692-E77EDE47EC9A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r>
                      <a:rPr lang="en-US"/>
                      <a:t>22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2E5-42D9-B692-E77EDE47EC9A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r>
                      <a:rPr lang="en-US"/>
                      <a:t>23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2E5-42D9-B692-E77EDE47EC9A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r>
                      <a:rPr lang="en-US"/>
                      <a:t>24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2E5-42D9-B692-E77EDE47EC9A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r>
                      <a:rPr lang="en-US"/>
                      <a:t>25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2E5-42D9-B692-E77EDE47EC9A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r>
                      <a:rPr lang="en-US"/>
                      <a:t>26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42E5-42D9-B692-E77EDE47EC9A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r>
                      <a:rPr lang="en-US"/>
                      <a:t>27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42E5-42D9-B692-E77EDE47EC9A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r>
                      <a:rPr lang="en-US"/>
                      <a:t>28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42E5-42D9-B692-E77EDE47EC9A}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r>
                      <a:rPr lang="en-US"/>
                      <a:t>29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42E5-42D9-B692-E77EDE47EC9A}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r>
                      <a:rPr lang="en-US"/>
                      <a:t>30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42E5-42D9-B692-E77EDE47EC9A}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r>
                      <a:rPr lang="en-US"/>
                      <a:t>31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42E5-42D9-B692-E77EDE47EC9A}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r>
                      <a:rPr lang="en-US"/>
                      <a:t>32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2E5-42D9-B692-E77EDE47EC9A}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r>
                      <a:rPr lang="en-US"/>
                      <a:t>33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42E5-42D9-B692-E77EDE47EC9A}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r>
                      <a:rPr lang="en-US"/>
                      <a:t>34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42E5-42D9-B692-E77EDE47EC9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'1.Locations'!$E$2:$E$36</c:f>
              <c:numCache>
                <c:formatCode>General</c:formatCode>
                <c:ptCount val="35"/>
                <c:pt idx="0">
                  <c:v>-71.181358337402344</c:v>
                </c:pt>
                <c:pt idx="1">
                  <c:v>-72.867698669433594</c:v>
                </c:pt>
                <c:pt idx="2">
                  <c:v>-72.644111633300781</c:v>
                </c:pt>
                <c:pt idx="3">
                  <c:v>-71.613861083984375</c:v>
                </c:pt>
                <c:pt idx="4">
                  <c:v>-71.06243896484375</c:v>
                </c:pt>
                <c:pt idx="5">
                  <c:v>-71.056739807128906</c:v>
                </c:pt>
                <c:pt idx="6">
                  <c:v>-71.298019409179688</c:v>
                </c:pt>
                <c:pt idx="7">
                  <c:v>-72.327171325683594</c:v>
                </c:pt>
                <c:pt idx="8">
                  <c:v>-72.645393371582031</c:v>
                </c:pt>
                <c:pt idx="9">
                  <c:v>-72.673942565917969</c:v>
                </c:pt>
                <c:pt idx="10">
                  <c:v>-71.847023010253906</c:v>
                </c:pt>
                <c:pt idx="11">
                  <c:v>-72.096260070800781</c:v>
                </c:pt>
                <c:pt idx="12">
                  <c:v>-72.673942565917969</c:v>
                </c:pt>
                <c:pt idx="13">
                  <c:v>-73.250686645507813</c:v>
                </c:pt>
                <c:pt idx="14">
                  <c:v>-73.426651000976563</c:v>
                </c:pt>
                <c:pt idx="15">
                  <c:v>-71.157058715820313</c:v>
                </c:pt>
                <c:pt idx="16">
                  <c:v>-72.673942565917969</c:v>
                </c:pt>
                <c:pt idx="17">
                  <c:v>-72.64984130859375</c:v>
                </c:pt>
                <c:pt idx="18">
                  <c:v>-71.247909545898438</c:v>
                </c:pt>
                <c:pt idx="19">
                  <c:v>-70.735092163085938</c:v>
                </c:pt>
                <c:pt idx="20">
                  <c:v>-72.522232055664063</c:v>
                </c:pt>
                <c:pt idx="21">
                  <c:v>-71.056739807128906</c:v>
                </c:pt>
                <c:pt idx="22">
                  <c:v>-72.631813049316406</c:v>
                </c:pt>
                <c:pt idx="23">
                  <c:v>-73.2127685546875</c:v>
                </c:pt>
                <c:pt idx="24">
                  <c:v>-71.153121948242188</c:v>
                </c:pt>
                <c:pt idx="25">
                  <c:v>-72.433723449707031</c:v>
                </c:pt>
                <c:pt idx="26">
                  <c:v>-72.673942565917969</c:v>
                </c:pt>
                <c:pt idx="27">
                  <c:v>-71.547988891601563</c:v>
                </c:pt>
                <c:pt idx="28">
                  <c:v>-72.071449279785156</c:v>
                </c:pt>
                <c:pt idx="29">
                  <c:v>-71.056739807128906</c:v>
                </c:pt>
                <c:pt idx="30">
                  <c:v>-72.249931335449219</c:v>
                </c:pt>
                <c:pt idx="31">
                  <c:v>-73.00128173828125</c:v>
                </c:pt>
                <c:pt idx="32">
                  <c:v>-71.056739807128906</c:v>
                </c:pt>
                <c:pt idx="33">
                  <c:v>-72.901611328125</c:v>
                </c:pt>
                <c:pt idx="34">
                  <c:v>-71.271072387695313</c:v>
                </c:pt>
              </c:numCache>
            </c:numRef>
          </c:xVal>
          <c:yVal>
            <c:numRef>
              <c:f>'1.Locations'!$D$2:$D$36</c:f>
              <c:numCache>
                <c:formatCode>General</c:formatCode>
                <c:ptCount val="35"/>
                <c:pt idx="0">
                  <c:v>42.563949584960938</c:v>
                </c:pt>
                <c:pt idx="1">
                  <c:v>41.7489013671875</c:v>
                </c:pt>
                <c:pt idx="2">
                  <c:v>41.851249694824219</c:v>
                </c:pt>
                <c:pt idx="3">
                  <c:v>42.268798828125</c:v>
                </c:pt>
                <c:pt idx="4">
                  <c:v>42.371688842773438</c:v>
                </c:pt>
                <c:pt idx="5">
                  <c:v>42.358661651611328</c:v>
                </c:pt>
                <c:pt idx="6">
                  <c:v>42.369239807128906</c:v>
                </c:pt>
                <c:pt idx="7">
                  <c:v>41.574840545654297</c:v>
                </c:pt>
                <c:pt idx="8">
                  <c:v>41.766628265380859</c:v>
                </c:pt>
                <c:pt idx="9">
                  <c:v>41.763748168945313</c:v>
                </c:pt>
                <c:pt idx="10">
                  <c:v>41.850761413574219</c:v>
                </c:pt>
                <c:pt idx="11">
                  <c:v>41.356498718261719</c:v>
                </c:pt>
                <c:pt idx="12">
                  <c:v>41.763748168945313</c:v>
                </c:pt>
                <c:pt idx="13">
                  <c:v>41.142360687255859</c:v>
                </c:pt>
                <c:pt idx="14">
                  <c:v>41.189891815185547</c:v>
                </c:pt>
                <c:pt idx="15">
                  <c:v>42.28350830078125</c:v>
                </c:pt>
                <c:pt idx="16">
                  <c:v>41.763748168945313</c:v>
                </c:pt>
                <c:pt idx="17">
                  <c:v>41.562660217285156</c:v>
                </c:pt>
                <c:pt idx="18">
                  <c:v>42.347980499267578</c:v>
                </c:pt>
                <c:pt idx="19">
                  <c:v>43.305248260498047</c:v>
                </c:pt>
                <c:pt idx="20">
                  <c:v>41.775539398193359</c:v>
                </c:pt>
                <c:pt idx="21">
                  <c:v>42.358661651611328</c:v>
                </c:pt>
                <c:pt idx="22">
                  <c:v>41.929698944091797</c:v>
                </c:pt>
                <c:pt idx="23">
                  <c:v>44.475929260253906</c:v>
                </c:pt>
                <c:pt idx="24">
                  <c:v>42.349861145019531</c:v>
                </c:pt>
                <c:pt idx="25">
                  <c:v>41.769901275634766</c:v>
                </c:pt>
                <c:pt idx="26">
                  <c:v>41.763748168945313</c:v>
                </c:pt>
                <c:pt idx="27">
                  <c:v>42.3468017578125</c:v>
                </c:pt>
                <c:pt idx="28">
                  <c:v>41.3548583984375</c:v>
                </c:pt>
                <c:pt idx="29">
                  <c:v>42.358661651611328</c:v>
                </c:pt>
                <c:pt idx="30">
                  <c:v>41.808551788330078</c:v>
                </c:pt>
                <c:pt idx="31">
                  <c:v>41.422161102294922</c:v>
                </c:pt>
                <c:pt idx="32">
                  <c:v>42.358661651611328</c:v>
                </c:pt>
                <c:pt idx="33">
                  <c:v>41.384231567382813</c:v>
                </c:pt>
                <c:pt idx="34">
                  <c:v>42.563629150390625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3-42E5-42D9-B692-E77EDE47EC9A}"/>
            </c:ext>
          </c:extLst>
        </c:ser>
        <c:ser>
          <c:idx val="1"/>
          <c:order val="1"/>
          <c:tx>
            <c:strRef>
              <c:f>'4.Solution'!$B$3</c:f>
              <c:strCache>
                <c:ptCount val="1"/>
                <c:pt idx="0">
                  <c:v>V1</c:v>
                </c:pt>
              </c:strCache>
            </c:strRef>
          </c:tx>
          <c:spPr>
            <a:ln w="25400"/>
          </c:spPr>
          <c:marker>
            <c:symbol val="none"/>
          </c:marker>
          <c:xVal>
            <c:numRef>
              <c:f>'4.Solution'!$E$5:$E$40</c:f>
              <c:numCache>
                <c:formatCode>General</c:formatCode>
                <c:ptCount val="36"/>
                <c:pt idx="0">
                  <c:v>-71.181358337402344</c:v>
                </c:pt>
                <c:pt idx="1">
                  <c:v>-71.298019409179688</c:v>
                </c:pt>
                <c:pt idx="2">
                  <c:v>-72.327171325683594</c:v>
                </c:pt>
                <c:pt idx="3">
                  <c:v>-72.096260070800781</c:v>
                </c:pt>
                <c:pt idx="4">
                  <c:v>-72.071449279785156</c:v>
                </c:pt>
                <c:pt idx="5">
                  <c:v>-71.847023010253906</c:v>
                </c:pt>
                <c:pt idx="6">
                  <c:v>-71.181358337402344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</c:numCache>
            </c:numRef>
          </c:xVal>
          <c:yVal>
            <c:numRef>
              <c:f>'4.Solution'!$D$5:$D$40</c:f>
              <c:numCache>
                <c:formatCode>General</c:formatCode>
                <c:ptCount val="36"/>
                <c:pt idx="0">
                  <c:v>42.563949584960938</c:v>
                </c:pt>
                <c:pt idx="1">
                  <c:v>42.369239807128906</c:v>
                </c:pt>
                <c:pt idx="2">
                  <c:v>41.574840545654297</c:v>
                </c:pt>
                <c:pt idx="3">
                  <c:v>41.356498718261719</c:v>
                </c:pt>
                <c:pt idx="4">
                  <c:v>41.3548583984375</c:v>
                </c:pt>
                <c:pt idx="5">
                  <c:v>41.850761413574219</c:v>
                </c:pt>
                <c:pt idx="6">
                  <c:v>42.563949584960938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4-42E5-42D9-B692-E77EDE47EC9A}"/>
            </c:ext>
          </c:extLst>
        </c:ser>
        <c:ser>
          <c:idx val="2"/>
          <c:order val="2"/>
          <c:tx>
            <c:strRef>
              <c:f>'4.Solution'!$S$3</c:f>
              <c:strCache>
                <c:ptCount val="1"/>
                <c:pt idx="0">
                  <c:v>V2</c:v>
                </c:pt>
              </c:strCache>
            </c:strRef>
          </c:tx>
          <c:spPr>
            <a:ln w="25400"/>
          </c:spPr>
          <c:marker>
            <c:symbol val="none"/>
          </c:marker>
          <c:xVal>
            <c:numRef>
              <c:f>'4.Solution'!$V$5:$V$40</c:f>
              <c:numCache>
                <c:formatCode>General</c:formatCode>
                <c:ptCount val="36"/>
                <c:pt idx="0">
                  <c:v>-71.181358337402344</c:v>
                </c:pt>
                <c:pt idx="1">
                  <c:v>-71.157058715820313</c:v>
                </c:pt>
                <c:pt idx="2">
                  <c:v>-71.056739807128906</c:v>
                </c:pt>
                <c:pt idx="3">
                  <c:v>-71.056739807128906</c:v>
                </c:pt>
                <c:pt idx="4">
                  <c:v>-71.056739807128906</c:v>
                </c:pt>
                <c:pt idx="5">
                  <c:v>-71.056739807128906</c:v>
                </c:pt>
                <c:pt idx="6">
                  <c:v>-71.06243896484375</c:v>
                </c:pt>
                <c:pt idx="7">
                  <c:v>-70.735092163085938</c:v>
                </c:pt>
                <c:pt idx="8">
                  <c:v>-71.181358337402344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</c:numCache>
            </c:numRef>
          </c:xVal>
          <c:yVal>
            <c:numRef>
              <c:f>'4.Solution'!$U$5:$U$40</c:f>
              <c:numCache>
                <c:formatCode>General</c:formatCode>
                <c:ptCount val="36"/>
                <c:pt idx="0">
                  <c:v>42.563949584960938</c:v>
                </c:pt>
                <c:pt idx="1">
                  <c:v>42.28350830078125</c:v>
                </c:pt>
                <c:pt idx="2">
                  <c:v>42.358661651611328</c:v>
                </c:pt>
                <c:pt idx="3">
                  <c:v>42.358661651611328</c:v>
                </c:pt>
                <c:pt idx="4">
                  <c:v>42.358661651611328</c:v>
                </c:pt>
                <c:pt idx="5">
                  <c:v>42.358661651611328</c:v>
                </c:pt>
                <c:pt idx="6">
                  <c:v>42.371688842773438</c:v>
                </c:pt>
                <c:pt idx="7">
                  <c:v>43.305248260498047</c:v>
                </c:pt>
                <c:pt idx="8">
                  <c:v>42.563949584960938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5-42E5-42D9-B692-E77EDE47EC9A}"/>
            </c:ext>
          </c:extLst>
        </c:ser>
        <c:ser>
          <c:idx val="3"/>
          <c:order val="3"/>
          <c:tx>
            <c:strRef>
              <c:f>'4.Solution'!$AJ$3</c:f>
              <c:strCache>
                <c:ptCount val="1"/>
                <c:pt idx="0">
                  <c:v>V3</c:v>
                </c:pt>
              </c:strCache>
            </c:strRef>
          </c:tx>
          <c:spPr>
            <a:ln w="25400"/>
          </c:spPr>
          <c:marker>
            <c:symbol val="none"/>
          </c:marker>
          <c:xVal>
            <c:numRef>
              <c:f>'4.Solution'!$AM$5:$AM$40</c:f>
              <c:numCache>
                <c:formatCode>General</c:formatCode>
                <c:ptCount val="36"/>
                <c:pt idx="0">
                  <c:v>-71.181358337402344</c:v>
                </c:pt>
                <c:pt idx="1">
                  <c:v>-71.247909545898438</c:v>
                </c:pt>
                <c:pt idx="2">
                  <c:v>-73.426651000976563</c:v>
                </c:pt>
                <c:pt idx="3">
                  <c:v>-73.250686645507813</c:v>
                </c:pt>
                <c:pt idx="4">
                  <c:v>-72.901611328125</c:v>
                </c:pt>
                <c:pt idx="5">
                  <c:v>-72.64984130859375</c:v>
                </c:pt>
                <c:pt idx="6">
                  <c:v>-71.181358337402344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</c:numCache>
            </c:numRef>
          </c:xVal>
          <c:yVal>
            <c:numRef>
              <c:f>'4.Solution'!$AL$5:$AL$40</c:f>
              <c:numCache>
                <c:formatCode>General</c:formatCode>
                <c:ptCount val="36"/>
                <c:pt idx="0">
                  <c:v>42.563949584960938</c:v>
                </c:pt>
                <c:pt idx="1">
                  <c:v>42.347980499267578</c:v>
                </c:pt>
                <c:pt idx="2">
                  <c:v>41.189891815185547</c:v>
                </c:pt>
                <c:pt idx="3">
                  <c:v>41.142360687255859</c:v>
                </c:pt>
                <c:pt idx="4">
                  <c:v>41.384231567382813</c:v>
                </c:pt>
                <c:pt idx="5">
                  <c:v>41.562660217285156</c:v>
                </c:pt>
                <c:pt idx="6">
                  <c:v>42.563949584960938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6-42E5-42D9-B692-E77EDE47EC9A}"/>
            </c:ext>
          </c:extLst>
        </c:ser>
        <c:ser>
          <c:idx val="4"/>
          <c:order val="4"/>
          <c:tx>
            <c:strRef>
              <c:f>'4.Solution'!$BA$3</c:f>
              <c:strCache>
                <c:ptCount val="1"/>
                <c:pt idx="0">
                  <c:v>V4</c:v>
                </c:pt>
              </c:strCache>
            </c:strRef>
          </c:tx>
          <c:spPr>
            <a:ln w="25400"/>
          </c:spPr>
          <c:marker>
            <c:symbol val="none"/>
          </c:marker>
          <c:xVal>
            <c:numRef>
              <c:f>'4.Solution'!$BD$5:$BD$40</c:f>
              <c:numCache>
                <c:formatCode>General</c:formatCode>
                <c:ptCount val="36"/>
                <c:pt idx="0">
                  <c:v>-71.181358337402344</c:v>
                </c:pt>
                <c:pt idx="1">
                  <c:v>-72.249931335449219</c:v>
                </c:pt>
                <c:pt idx="2">
                  <c:v>-71.613861083984375</c:v>
                </c:pt>
                <c:pt idx="3">
                  <c:v>-71.547988891601563</c:v>
                </c:pt>
                <c:pt idx="4">
                  <c:v>-71.271072387695313</c:v>
                </c:pt>
                <c:pt idx="5">
                  <c:v>-71.181358337402344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</c:numCache>
            </c:numRef>
          </c:xVal>
          <c:yVal>
            <c:numRef>
              <c:f>'4.Solution'!$BC$5:$BC$40</c:f>
              <c:numCache>
                <c:formatCode>General</c:formatCode>
                <c:ptCount val="36"/>
                <c:pt idx="0">
                  <c:v>42.563949584960938</c:v>
                </c:pt>
                <c:pt idx="1">
                  <c:v>41.808551788330078</c:v>
                </c:pt>
                <c:pt idx="2">
                  <c:v>42.268798828125</c:v>
                </c:pt>
                <c:pt idx="3">
                  <c:v>42.3468017578125</c:v>
                </c:pt>
                <c:pt idx="4">
                  <c:v>42.563629150390625</c:v>
                </c:pt>
                <c:pt idx="5">
                  <c:v>42.563949584960938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7-42E5-42D9-B692-E77EDE47EC9A}"/>
            </c:ext>
          </c:extLst>
        </c:ser>
        <c:ser>
          <c:idx val="5"/>
          <c:order val="5"/>
          <c:tx>
            <c:strRef>
              <c:f>'4.Solution'!$BR$3</c:f>
              <c:strCache>
                <c:ptCount val="1"/>
                <c:pt idx="0">
                  <c:v>V5</c:v>
                </c:pt>
              </c:strCache>
            </c:strRef>
          </c:tx>
          <c:spPr>
            <a:ln w="25400"/>
          </c:spPr>
          <c:marker>
            <c:symbol val="none"/>
          </c:marker>
          <c:xVal>
            <c:numRef>
              <c:f>'4.Solution'!$BU$5:$BU$40</c:f>
              <c:numCache>
                <c:formatCode>General</c:formatCode>
                <c:ptCount val="36"/>
                <c:pt idx="0">
                  <c:v>-71.181358337402344</c:v>
                </c:pt>
                <c:pt idx="1">
                  <c:v>-71.153121948242188</c:v>
                </c:pt>
                <c:pt idx="2">
                  <c:v>-72.631813049316406</c:v>
                </c:pt>
                <c:pt idx="3">
                  <c:v>-72.644111633300781</c:v>
                </c:pt>
                <c:pt idx="4">
                  <c:v>-72.673942565917969</c:v>
                </c:pt>
                <c:pt idx="5">
                  <c:v>-72.673942565917969</c:v>
                </c:pt>
                <c:pt idx="6">
                  <c:v>-72.645393371582031</c:v>
                </c:pt>
                <c:pt idx="7">
                  <c:v>-72.522232055664063</c:v>
                </c:pt>
                <c:pt idx="8">
                  <c:v>-72.433723449707031</c:v>
                </c:pt>
                <c:pt idx="9">
                  <c:v>-71.181358337402344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</c:numCache>
            </c:numRef>
          </c:xVal>
          <c:yVal>
            <c:numRef>
              <c:f>'4.Solution'!$BT$5:$BT$40</c:f>
              <c:numCache>
                <c:formatCode>General</c:formatCode>
                <c:ptCount val="36"/>
                <c:pt idx="0">
                  <c:v>42.563949584960938</c:v>
                </c:pt>
                <c:pt idx="1">
                  <c:v>42.349861145019531</c:v>
                </c:pt>
                <c:pt idx="2">
                  <c:v>41.929698944091797</c:v>
                </c:pt>
                <c:pt idx="3">
                  <c:v>41.851249694824219</c:v>
                </c:pt>
                <c:pt idx="4">
                  <c:v>41.763748168945313</c:v>
                </c:pt>
                <c:pt idx="5">
                  <c:v>41.763748168945313</c:v>
                </c:pt>
                <c:pt idx="6">
                  <c:v>41.766628265380859</c:v>
                </c:pt>
                <c:pt idx="7">
                  <c:v>41.775539398193359</c:v>
                </c:pt>
                <c:pt idx="8">
                  <c:v>41.769901275634766</c:v>
                </c:pt>
                <c:pt idx="9">
                  <c:v>42.563949584960938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8-42E5-42D9-B692-E77EDE47EC9A}"/>
            </c:ext>
          </c:extLst>
        </c:ser>
        <c:ser>
          <c:idx val="6"/>
          <c:order val="6"/>
          <c:tx>
            <c:strRef>
              <c:f>'4.Solution'!$CI$3</c:f>
              <c:strCache>
                <c:ptCount val="1"/>
                <c:pt idx="0">
                  <c:v>V6</c:v>
                </c:pt>
              </c:strCache>
            </c:strRef>
          </c:tx>
          <c:spPr>
            <a:ln w="25400"/>
          </c:spPr>
          <c:marker>
            <c:symbol val="none"/>
          </c:marker>
          <c:xVal>
            <c:numRef>
              <c:f>'4.Solution'!$CL$5:$CL$40</c:f>
              <c:numCache>
                <c:formatCode>General</c:formatCode>
                <c:ptCount val="36"/>
                <c:pt idx="0">
                  <c:v>-71.181358337402344</c:v>
                </c:pt>
                <c:pt idx="1">
                  <c:v>-72.673942565917969</c:v>
                </c:pt>
                <c:pt idx="2">
                  <c:v>-72.673942565917969</c:v>
                </c:pt>
                <c:pt idx="3">
                  <c:v>-73.00128173828125</c:v>
                </c:pt>
                <c:pt idx="4">
                  <c:v>-72.867698669433594</c:v>
                </c:pt>
                <c:pt idx="5">
                  <c:v>-71.181358337402344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</c:numCache>
            </c:numRef>
          </c:xVal>
          <c:yVal>
            <c:numRef>
              <c:f>'4.Solution'!$CK$5:$CK$40</c:f>
              <c:numCache>
                <c:formatCode>General</c:formatCode>
                <c:ptCount val="36"/>
                <c:pt idx="0">
                  <c:v>42.563949584960938</c:v>
                </c:pt>
                <c:pt idx="1">
                  <c:v>41.763748168945313</c:v>
                </c:pt>
                <c:pt idx="2">
                  <c:v>41.763748168945313</c:v>
                </c:pt>
                <c:pt idx="3">
                  <c:v>41.422161102294922</c:v>
                </c:pt>
                <c:pt idx="4">
                  <c:v>41.7489013671875</c:v>
                </c:pt>
                <c:pt idx="5">
                  <c:v>42.563949584960938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9-42E5-42D9-B692-E77EDE47EC9A}"/>
            </c:ext>
          </c:extLst>
        </c:ser>
        <c:ser>
          <c:idx val="7"/>
          <c:order val="7"/>
          <c:tx>
            <c:strRef>
              <c:f>'4.Solution'!$CZ$3</c:f>
              <c:strCache>
                <c:ptCount val="1"/>
                <c:pt idx="0">
                  <c:v>V7</c:v>
                </c:pt>
              </c:strCache>
            </c:strRef>
          </c:tx>
          <c:spPr>
            <a:ln w="25400"/>
          </c:spPr>
          <c:marker>
            <c:symbol val="none"/>
          </c:marker>
          <c:xVal>
            <c:numRef>
              <c:f>'4.Solution'!$DC$5:$DC$40</c:f>
              <c:numCache>
                <c:formatCode>General</c:formatCode>
                <c:ptCount val="36"/>
                <c:pt idx="0">
                  <c:v>-71.181358337402344</c:v>
                </c:pt>
                <c:pt idx="1">
                  <c:v>-73.2127685546875</c:v>
                </c:pt>
                <c:pt idx="2">
                  <c:v>-71.181358337402344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</c:numCache>
            </c:numRef>
          </c:xVal>
          <c:yVal>
            <c:numRef>
              <c:f>'4.Solution'!$DB$5:$DB$40</c:f>
              <c:numCache>
                <c:formatCode>General</c:formatCode>
                <c:ptCount val="36"/>
                <c:pt idx="0">
                  <c:v>42.563949584960938</c:v>
                </c:pt>
                <c:pt idx="1">
                  <c:v>44.475929260253906</c:v>
                </c:pt>
                <c:pt idx="2">
                  <c:v>42.563949584960938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A-42E5-42D9-B692-E77EDE47EC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0705056"/>
        <c:axId val="1062598832"/>
      </c:scatterChart>
      <c:valAx>
        <c:axId val="1130705056"/>
        <c:scaling>
          <c:orientation val="minMax"/>
          <c:max val="-68.53271484375"/>
          <c:min val="-75.56396484375"/>
        </c:scaling>
        <c:delete val="1"/>
        <c:axPos val="b"/>
        <c:numFmt formatCode="General" sourceLinked="1"/>
        <c:majorTickMark val="out"/>
        <c:minorTickMark val="none"/>
        <c:tickLblPos val="nextTo"/>
        <c:crossAx val="1062598832"/>
        <c:crosses val="autoZero"/>
        <c:crossBetween val="midCat"/>
      </c:valAx>
      <c:valAx>
        <c:axId val="1062598832"/>
        <c:scaling>
          <c:orientation val="minMax"/>
          <c:max val="44.649280334301025"/>
          <c:min val="39.420204432096142"/>
        </c:scaling>
        <c:delete val="1"/>
        <c:axPos val="l"/>
        <c:numFmt formatCode="General" sourceLinked="1"/>
        <c:majorTickMark val="out"/>
        <c:minorTickMark val="none"/>
        <c:tickLblPos val="nextTo"/>
        <c:crossAx val="1130705056"/>
        <c:crosses val="autoZero"/>
        <c:crossBetween val="midCat"/>
      </c:valAx>
      <c:spPr>
        <a:blipFill dpi="0" rotWithShape="1">
          <a:blip xmlns:r="http://schemas.openxmlformats.org/officeDocument/2006/relationships" r:embed="rId2">
            <a:alphaModFix amt="50000"/>
          </a:blip>
          <a:srcRect/>
          <a:stretch>
            <a:fillRect/>
          </a:stretch>
        </a:blipFill>
        <a:ln w="38100">
          <a:solidFill>
            <a:srgbClr val="FFC000"/>
          </a:solidFill>
        </a:ln>
      </c:spPr>
    </c:plotArea>
    <c:legend>
      <c:legendPos val="r"/>
      <c:legendEntry>
        <c:idx val="0"/>
        <c:delete val="1"/>
      </c:legendEntry>
      <c:layout>
        <c:manualLayout>
          <c:xMode val="edge"/>
          <c:yMode val="edge"/>
          <c:x val="0.90650992125984253"/>
          <c:y val="1.020408163265306E-2"/>
          <c:w val="8.1490078740157484E-2"/>
          <c:h val="0.98469387755102045"/>
        </c:manualLayout>
      </c:layout>
      <c:overlay val="0"/>
    </c:legend>
    <c:plotVisOnly val="0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3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EF4B-46E5-4064-A43D-944CA928B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BCCF9E-B0C2-4B40-BD02-D37833069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AD097-5D0C-478A-9F56-6C50803C9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1C7-1C3F-4DA3-A82F-A23D569287B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AED6A-E49A-4DC7-B940-3D85D2BAD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26FB2-12A7-43A0-A562-0FD3723F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EFAD4-3C72-46F5-95F0-2A51E7F4A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27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2DC4C-4DCA-483E-B345-DF56A03D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B5B40-5128-46EE-97B9-800E42C0B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9047B-22A9-4DCD-8BBF-6F04C388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1C7-1C3F-4DA3-A82F-A23D569287B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8A43A-A3A5-4A97-B891-58CDCD02A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491CF-7A03-4C3B-8D64-25196B8A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EFAD4-3C72-46F5-95F0-2A51E7F4A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8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000B01-C87D-4D3E-9DBD-C96ACE0BAA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C5D7D-9E91-4EE1-9134-47F533CFB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931B6-1A27-47F2-B405-3D461A0A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1C7-1C3F-4DA3-A82F-A23D569287B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5DBA2-0AB8-4A3B-810A-440DE52C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B6051-261D-4C8F-9F8A-FB965F43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EFAD4-3C72-46F5-95F0-2A51E7F4A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0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BAB44-2ECC-4FD5-8FA6-21F7509FD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E8BC2-9826-4F5B-8B96-CF72869E5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D1A69-2B28-47AE-B1CF-BACBB718E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1C7-1C3F-4DA3-A82F-A23D569287B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DEC7B-2DF3-41C7-A9EC-D632CD61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C0F38-5B46-43DC-B80D-129AF74E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EFAD4-3C72-46F5-95F0-2A51E7F4A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8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EBCC-9257-4E55-BFB2-063F275AA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79533-7D4A-45A4-8AC8-4AA3C6105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3120F-1EAB-48C3-9F04-160F71A0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1C7-1C3F-4DA3-A82F-A23D569287B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0BD8D-06E0-423A-9305-F1E985F63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BA702-5739-4916-BE0B-FA573B89A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EFAD4-3C72-46F5-95F0-2A51E7F4A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29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7D7F2-6727-410A-B744-CD58C4ED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C152E-6AB5-47BC-92EB-7B313C121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DD065-5E5F-49FA-BBE8-511420365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A9E33-CF55-4E20-A9A7-C0461AD5D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1C7-1C3F-4DA3-A82F-A23D569287B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84EF3-E29B-48EB-B021-0AA36533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AFC27-8A6B-4825-B15B-5AFD3715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EFAD4-3C72-46F5-95F0-2A51E7F4A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64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2EB2-58AC-4354-8380-386D64595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3FE07-D78F-4ACC-BB92-B79131889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92CF49-2173-46B4-9349-BF4327AFB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6DAD1-7ABA-4BA1-B6E1-B4983CD70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5E9060-F8E9-43EC-9600-1CF78496A4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3A3DD9-6964-4AB8-B7FA-2E587FBB1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1C7-1C3F-4DA3-A82F-A23D569287B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282D5A-E649-4CBD-B946-90CF38971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5E1526-5E11-45BF-A7F7-0835C20A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EFAD4-3C72-46F5-95F0-2A51E7F4A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8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A45B-D47A-480D-B5AB-44D7F5F7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24A675-B106-4187-8148-619D0103C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1C7-1C3F-4DA3-A82F-A23D569287B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9284E0-22B7-47C4-BA77-16C733409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E8F04-D668-40D7-9F5B-60EF38CAF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EFAD4-3C72-46F5-95F0-2A51E7F4A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90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B8717B-F370-4668-BE5C-35B895A73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1C7-1C3F-4DA3-A82F-A23D569287B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8CA56E-B085-4271-9E7C-8BDFFB03C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7A9FD-0EBB-4E61-BF99-4E3281FDB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EFAD4-3C72-46F5-95F0-2A51E7F4A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53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ACE35-13D9-4689-B4D4-99B623C1A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4D9B2-4C70-40C8-8DE9-B79040373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644DA-03CD-414D-A6A4-CC905778E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C104F-6DE2-4678-B50E-99861B75E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1C7-1C3F-4DA3-A82F-A23D569287B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4F192-47C1-45CF-AAFF-6D95CA8C5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654A4-F23A-46A9-A5C5-D4A42EB6C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EFAD4-3C72-46F5-95F0-2A51E7F4A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05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08F0E-1029-4DFF-A9FA-1049A522C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DE168E-609F-4C9B-B937-356A8D288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6B661-CE6A-4913-A98E-B30F270C7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A11ED-D608-446A-8DDD-CFD2BF63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1C7-1C3F-4DA3-A82F-A23D569287B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6EA99-92F1-40EC-A3E4-B38A62E40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AE29B-589B-43DC-9C15-36E050F4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EFAD4-3C72-46F5-95F0-2A51E7F4A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8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869692-DBFC-40BD-96CE-9D1D192EC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433C6-D5F7-4B8E-853C-C8FD43322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D3967-D0F7-408D-87B7-9682B7FB8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FF1C7-1C3F-4DA3-A82F-A23D569287B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E613B-F6EB-477C-BD24-7268B5A80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693E9-C8D5-4856-90D7-FA378734C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EFAD4-3C72-46F5-95F0-2A51E7F4A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11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ingmapsportal.com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E89B-FDF0-4AB8-A9D9-5711917E8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576994"/>
            <a:ext cx="8991600" cy="1645920"/>
          </a:xfrm>
        </p:spPr>
        <p:txBody>
          <a:bodyPr>
            <a:normAutofit fontScale="90000"/>
          </a:bodyPr>
          <a:lstStyle/>
          <a:p>
            <a:r>
              <a:rPr lang="en-US" dirty="0"/>
              <a:t>A Case Study for Large-Scale Vehicle Routing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03446-3091-4AD9-ABC2-1CF38C4C6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2905125"/>
            <a:ext cx="6801612" cy="2687313"/>
          </a:xfrm>
        </p:spPr>
        <p:txBody>
          <a:bodyPr/>
          <a:lstStyle/>
          <a:p>
            <a:r>
              <a:rPr lang="en-US" dirty="0"/>
              <a:t>By:</a:t>
            </a:r>
          </a:p>
          <a:p>
            <a:r>
              <a:rPr lang="en-US" dirty="0"/>
              <a:t>Aniket Amar Thopte</a:t>
            </a:r>
          </a:p>
          <a:p>
            <a:r>
              <a:rPr lang="en-US" dirty="0"/>
              <a:t>Brian Joseph</a:t>
            </a:r>
          </a:p>
          <a:p>
            <a:r>
              <a:rPr lang="en-US" dirty="0"/>
              <a:t>Omkar Omprakash Jadhav</a:t>
            </a:r>
          </a:p>
          <a:p>
            <a:r>
              <a:rPr lang="en-US" dirty="0"/>
              <a:t>Shivraj Bhandigare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F7B9571-F606-4342-BAC0-1DAA03DA1C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83215" y="606865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1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1ADCAD-0044-440B-A307-69B7B36A01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dirty="0">
                <a:latin typeface="Calibri Light "/>
                <a:cs typeface="Times New Roman" panose="02020603050405020304" pitchFamily="18" charset="0"/>
              </a:rPr>
              <a:t>Step 1: Data Segregation, Unload Time Calculation &amp; Distance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68CC7-1E84-4465-8066-5AD26BC13C6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2011681"/>
            <a:ext cx="9692640" cy="3263703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F897015-CAD7-4A6F-8B4A-E56557A7DF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0" y="5883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2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CAF7E1-83BC-472E-B1F0-C008D036BC4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" y="2030985"/>
            <a:ext cx="10424160" cy="34302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D5FE74-26A7-4A2E-986D-767AE8B15DCA}"/>
              </a:ext>
            </a:extLst>
          </p:cNvPr>
          <p:cNvSpPr txBox="1">
            <a:spLocks/>
          </p:cNvSpPr>
          <p:nvPr/>
        </p:nvSpPr>
        <p:spPr>
          <a:xfrm>
            <a:off x="838200" y="829994"/>
            <a:ext cx="10515600" cy="8606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latin typeface="Calibri Light "/>
                <a:cs typeface="Times New Roman" panose="02020603050405020304" pitchFamily="18" charset="0"/>
              </a:rPr>
              <a:t>Distance matrix for Monday.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ADE364A-CF9A-491E-A2C4-31612BEA5B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0" y="58216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8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C4C4D-CD09-44B9-9D05-D6F69669EF54}"/>
              </a:ext>
            </a:extLst>
          </p:cNvPr>
          <p:cNvSpPr txBox="1">
            <a:spLocks/>
          </p:cNvSpPr>
          <p:nvPr/>
        </p:nvSpPr>
        <p:spPr>
          <a:xfrm>
            <a:off x="838200" y="51987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latin typeface="Calibri Light "/>
                <a:cs typeface="Times New Roman" panose="02020603050405020304" pitchFamily="18" charset="0"/>
              </a:rPr>
              <a:t>Step 2: Generating Bing map key.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D27043-CC10-4CD6-92B3-C3FEBB3DD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694" y="1845433"/>
            <a:ext cx="8266611" cy="3428792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180C0FD-D908-495C-958D-C808275A81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0" y="57285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6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EDC8-781D-4AAE-B8AC-740409F9A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817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Calibri Light "/>
                <a:cs typeface="Times New Roman" panose="02020603050405020304" pitchFamily="18" charset="0"/>
              </a:rPr>
              <a:t>Step 3: Setting up the Excel spreadsheet solver and inputting the constraints based on locations, distances and vehicles details.</a:t>
            </a:r>
            <a:b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19BCD-39C0-4190-BBC2-3AF857E1620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39" y="2540918"/>
            <a:ext cx="105156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53371F9-5C00-4ADC-AFBA-F3B2E1B39A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83461" y="60405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4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EEE56-ABC6-46CF-B527-87D735F7188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04" y="1533599"/>
            <a:ext cx="9931791" cy="399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4842253-3B85-4BFF-A6E9-D8375A8BE33F}"/>
              </a:ext>
            </a:extLst>
          </p:cNvPr>
          <p:cNvSpPr txBox="1">
            <a:spLocks/>
          </p:cNvSpPr>
          <p:nvPr/>
        </p:nvSpPr>
        <p:spPr>
          <a:xfrm>
            <a:off x="838200" y="421811"/>
            <a:ext cx="10515600" cy="8606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latin typeface="Calibri Light "/>
                <a:cs typeface="Times New Roman" panose="02020603050405020304" pitchFamily="18" charset="0"/>
              </a:rPr>
              <a:t>Locations setup.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9527F09-CAC6-4367-94BD-8A643D5D5C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55048" y="5963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2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2463A-0D5E-49AF-B3B6-E118F0EF57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594" y="1690688"/>
            <a:ext cx="3958811" cy="43410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520C251-C344-4984-B0DC-6E7A8959401B}"/>
              </a:ext>
            </a:extLst>
          </p:cNvPr>
          <p:cNvSpPr txBox="1">
            <a:spLocks/>
          </p:cNvSpPr>
          <p:nvPr/>
        </p:nvSpPr>
        <p:spPr>
          <a:xfrm>
            <a:off x="838200" y="525194"/>
            <a:ext cx="10515600" cy="8606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latin typeface="Calibri Light "/>
                <a:cs typeface="Times New Roman" panose="02020603050405020304" pitchFamily="18" charset="0"/>
              </a:rPr>
              <a:t>Distance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Calibri Light "/>
                <a:cs typeface="Times New Roman" panose="02020603050405020304" pitchFamily="18" charset="0"/>
              </a:rPr>
              <a:t>setup.</a:t>
            </a:r>
          </a:p>
        </p:txBody>
      </p:sp>
    </p:spTree>
    <p:extLst>
      <p:ext uri="{BB962C8B-B14F-4D97-AF65-F5344CB8AC3E}">
        <p14:creationId xmlns:p14="http://schemas.microsoft.com/office/powerpoint/2010/main" val="3547625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6C3B99-7DD2-42FE-A9E5-B65C6BE3FAB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73" y="2564957"/>
            <a:ext cx="10874327" cy="8606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0CD2FE-DFDC-4915-96A0-836ADD90B9F2}"/>
              </a:ext>
            </a:extLst>
          </p:cNvPr>
          <p:cNvSpPr txBox="1">
            <a:spLocks/>
          </p:cNvSpPr>
          <p:nvPr/>
        </p:nvSpPr>
        <p:spPr>
          <a:xfrm>
            <a:off x="838200" y="984741"/>
            <a:ext cx="10515600" cy="8606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Calibri Light 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Vehicle details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EE8594E-ADBF-45C7-9B82-0C1011C30C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0" y="59044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2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47EB21-DEFA-4CD7-907E-3001156FE85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92" y="1805802"/>
            <a:ext cx="9355015" cy="37398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7C833C-29FC-4DDC-A789-64BCD40C6215}"/>
              </a:ext>
            </a:extLst>
          </p:cNvPr>
          <p:cNvSpPr txBox="1">
            <a:spLocks/>
          </p:cNvSpPr>
          <p:nvPr/>
        </p:nvSpPr>
        <p:spPr>
          <a:xfrm>
            <a:off x="838200" y="659901"/>
            <a:ext cx="10515600" cy="8606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latin typeface="Calibri Light 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E964A20-B027-4E86-8038-4F5C82804B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0" y="58932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7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7C833C-29FC-4DDC-A789-64BCD40C6215}"/>
              </a:ext>
            </a:extLst>
          </p:cNvPr>
          <p:cNvSpPr txBox="1">
            <a:spLocks/>
          </p:cNvSpPr>
          <p:nvPr/>
        </p:nvSpPr>
        <p:spPr>
          <a:xfrm>
            <a:off x="875044" y="470263"/>
            <a:ext cx="10515600" cy="8606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Calibri Light "/>
                <a:ea typeface="Calibri" panose="020F0502020204030204" pitchFamily="34" charset="0"/>
                <a:cs typeface="Times New Roman" panose="02020603050405020304" pitchFamily="18" charset="0"/>
              </a:rPr>
              <a:t>Visualization</a:t>
            </a:r>
            <a:endParaRPr lang="en-IN" sz="4000" dirty="0">
              <a:latin typeface="Calibri Light 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9A7A55F-8170-439E-8FAF-261CE0CB54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523020"/>
              </p:ext>
            </p:extLst>
          </p:nvPr>
        </p:nvGraphicFramePr>
        <p:xfrm>
          <a:off x="1885072" y="1758755"/>
          <a:ext cx="7742254" cy="4628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658DC4B-199E-4087-9414-D776A0CEBD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81044" y="60280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9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89D9C-4FA1-4A1B-8C9C-F7AF7FC32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399"/>
            <a:ext cx="9331234" cy="745624"/>
          </a:xfrm>
        </p:spPr>
        <p:txBody>
          <a:bodyPr>
            <a:normAutofit fontScale="90000"/>
          </a:bodyPr>
          <a:lstStyle/>
          <a:p>
            <a:r>
              <a:rPr lang="en-US" dirty="0"/>
              <a:t>LSVR Using VRP Solver.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808B65-AAC4-4037-B640-3A9785213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51314"/>
            <a:ext cx="9862457" cy="3735978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VRP solver is a Windows-based Solver used for vehicle routing problems.</a:t>
            </a:r>
          </a:p>
          <a:p>
            <a:pPr algn="just"/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It builds vehicle routes that visit every customer point exactly once and that obey user-specified limits.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It takes input from data containing listing of each customer's location (latitude and longitude), customer demands, vehicle capacity, node to node distance matrix, etc.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93EA89F-9F06-41C1-972B-53BAF2F8A6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5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8"/>
    </mc:Choice>
    <mc:Fallback xmlns="">
      <p:transition spd="slow" advTm="34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3A3D-BAE8-44FC-B3A6-77498455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3554C-DA63-4277-AB72-C2E4D14D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4280" y="1938337"/>
            <a:ext cx="10515600" cy="4351338"/>
          </a:xfrm>
        </p:spPr>
        <p:txBody>
          <a:bodyPr/>
          <a:lstStyle/>
          <a:p>
            <a:r>
              <a:rPr lang="en-US" dirty="0"/>
              <a:t>Vehicle routing problem (VRP) </a:t>
            </a:r>
          </a:p>
          <a:p>
            <a:r>
              <a:rPr lang="en-US" dirty="0"/>
              <a:t>Route planning techniques </a:t>
            </a:r>
          </a:p>
          <a:p>
            <a:r>
              <a:rPr lang="en-US" dirty="0"/>
              <a:t>Project presents two of the different route planning algorithms</a:t>
            </a:r>
          </a:p>
          <a:p>
            <a:pPr marL="571500" lvl="1" indent="-342900">
              <a:buFont typeface="+mj-lt"/>
              <a:buAutoNum type="alphaLcParenR"/>
            </a:pPr>
            <a:r>
              <a:rPr lang="en-US" dirty="0"/>
              <a:t>Integer Programming</a:t>
            </a:r>
          </a:p>
          <a:p>
            <a:pPr marL="571500" lvl="1" indent="-342900">
              <a:buFont typeface="+mj-lt"/>
              <a:buAutoNum type="alphaLcParenR"/>
            </a:pPr>
            <a:r>
              <a:rPr lang="en-US" dirty="0"/>
              <a:t>VRP Spreadsheet Solver</a:t>
            </a:r>
          </a:p>
          <a:p>
            <a:r>
              <a:rPr lang="en-US" dirty="0"/>
              <a:t>Comparing and analyzing their performance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74537A1-D307-4E36-9927-4E62F90ADA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0600" y="60864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6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3238-9259-4F87-ABBA-290357E8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9897"/>
            <a:ext cx="10515600" cy="8366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LSVR Using VRP Solver.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D1C2C24-2071-48EA-9380-0A917C5BD661}"/>
              </a:ext>
            </a:extLst>
          </p:cNvPr>
          <p:cNvSpPr txBox="1">
            <a:spLocks/>
          </p:cNvSpPr>
          <p:nvPr/>
        </p:nvSpPr>
        <p:spPr>
          <a:xfrm>
            <a:off x="1160417" y="2338885"/>
            <a:ext cx="9871165" cy="370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i="1" u="sng" dirty="0"/>
              <a:t>Working:</a:t>
            </a:r>
          </a:p>
          <a:p>
            <a:pPr marL="342900" indent="-342900" algn="just"/>
            <a:endParaRPr lang="en-US" sz="2000" dirty="0"/>
          </a:p>
          <a:p>
            <a:pPr algn="just"/>
            <a:r>
              <a:rPr lang="en-US" sz="2000" dirty="0"/>
              <a:t> VRP Solver implements an adaptation of the Clarke-Wright savings algorithm for vehicle   routing problems. </a:t>
            </a:r>
          </a:p>
          <a:p>
            <a:pPr algn="just"/>
            <a:endParaRPr lang="en-US" sz="2000" dirty="0"/>
          </a:p>
          <a:p>
            <a:pPr marL="342900" indent="-342900" algn="just"/>
            <a:r>
              <a:rPr lang="en-US" sz="2000" dirty="0"/>
              <a:t>The Clarke-Wright savings algorithm is a well-known algorithm in vehicle routing and is described in various papers and texts.</a:t>
            </a:r>
          </a:p>
          <a:p>
            <a:pPr marL="342900" indent="-342900" algn="just"/>
            <a:endParaRPr lang="en-US" sz="2000" dirty="0"/>
          </a:p>
          <a:p>
            <a:pPr marL="342900" indent="-342900" algn="just"/>
            <a:r>
              <a:rPr lang="en-US" sz="2000" dirty="0"/>
              <a:t>The method utilizes techniques like randomization, improvement heuristics.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EDA2196-98DA-4721-BDBC-8EE4C664F7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05"/>
    </mc:Choice>
    <mc:Fallback xmlns="">
      <p:transition spd="slow" advTm="29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D6EA-7789-4F2F-A3FF-3D2D06017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709" y="249037"/>
            <a:ext cx="9888582" cy="1218670"/>
          </a:xfrm>
        </p:spPr>
        <p:txBody>
          <a:bodyPr>
            <a:noAutofit/>
          </a:bodyPr>
          <a:lstStyle/>
          <a:p>
            <a:r>
              <a:rPr lang="en-IN" sz="4000" dirty="0"/>
              <a:t>Geographical Locations of </a:t>
            </a:r>
            <a:br>
              <a:rPr lang="en-IN" sz="4000" dirty="0"/>
            </a:br>
            <a:r>
              <a:rPr lang="en-IN" sz="4000" dirty="0"/>
              <a:t>Friday Delivery Schedule</a:t>
            </a:r>
            <a:endParaRPr lang="en-US" sz="4000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7041204-D000-469A-ADCE-65A4AD129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83" y="1735496"/>
            <a:ext cx="4466819" cy="4651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18D01B-3185-4823-8D4D-D72A87F4FE76}"/>
              </a:ext>
            </a:extLst>
          </p:cNvPr>
          <p:cNvSpPr txBox="1"/>
          <p:nvPr/>
        </p:nvSpPr>
        <p:spPr>
          <a:xfrm>
            <a:off x="5925548" y="2474893"/>
            <a:ext cx="51147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</a:t>
            </a:r>
            <a:r>
              <a:rPr lang="en-US" sz="2000" dirty="0"/>
              <a:t>Number</a:t>
            </a:r>
            <a:r>
              <a:rPr lang="en-US" dirty="0"/>
              <a:t> of stores to Deliver: 41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Stores spread across 3 States: MA, ME,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Cargo Volume to ship: 13468 cubic 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7A69293-E817-40C3-817C-C111A23008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35"/>
    </mc:Choice>
    <mc:Fallback xmlns="">
      <p:transition spd="slow" advTm="31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17A7-7D58-4BAF-BFBB-FA6DD2D4F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Optimized Route 1 for Friday Delivery Schedule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6D2F5C-B922-4C33-A66E-E899576D1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52" y="1690688"/>
            <a:ext cx="6371096" cy="4802187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8582913-63E4-437E-A6C0-AA2105B5AB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8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88"/>
    </mc:Choice>
    <mc:Fallback xmlns="">
      <p:transition spd="slow" advTm="85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C6D9-99A2-4283-AC55-A5FA652D6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6205"/>
            <a:ext cx="10515600" cy="1058726"/>
          </a:xfrm>
        </p:spPr>
        <p:txBody>
          <a:bodyPr/>
          <a:lstStyle/>
          <a:p>
            <a:pPr algn="ctr"/>
            <a:r>
              <a:rPr lang="en-US" dirty="0"/>
              <a:t> Deduction for the VRP Solver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1A96-78F2-421E-8D4F-DFD3FE6B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7257"/>
            <a:ext cx="10515600" cy="36445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Using this method we get a total of </a:t>
            </a:r>
            <a:r>
              <a:rPr lang="en-US" i="1" dirty="0"/>
              <a:t>6</a:t>
            </a:r>
            <a:r>
              <a:rPr lang="en-US" dirty="0"/>
              <a:t> optimized routes for Friday delivery schedule.</a:t>
            </a:r>
          </a:p>
          <a:p>
            <a:endParaRPr lang="en-US" dirty="0"/>
          </a:p>
          <a:p>
            <a:r>
              <a:rPr lang="en-US" dirty="0"/>
              <a:t>The total transportation miles travelled throughout the day are </a:t>
            </a:r>
            <a:r>
              <a:rPr lang="en-US" i="1" dirty="0"/>
              <a:t>1380</a:t>
            </a:r>
            <a:r>
              <a:rPr lang="en-US" b="1" dirty="0"/>
              <a:t> </a:t>
            </a:r>
            <a:r>
              <a:rPr lang="en-US" dirty="0"/>
              <a:t>miles.</a:t>
            </a:r>
          </a:p>
          <a:p>
            <a:endParaRPr lang="en-US" dirty="0"/>
          </a:p>
          <a:p>
            <a:r>
              <a:rPr lang="en-US" dirty="0"/>
              <a:t>To conclude the solver is easy to use and gives optimized routes using less run-time.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C193C96-B745-47FC-942D-C2FB75FD5E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81"/>
    </mc:Choice>
    <mc:Fallback xmlns="">
      <p:transition spd="slow" advTm="18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D1A5-8981-4979-A72F-A272D877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1397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COMPARSION MATRIX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E3314D-74E3-4E35-B64F-B8A8E8067F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9305717"/>
              </p:ext>
            </p:extLst>
          </p:nvPr>
        </p:nvGraphicFramePr>
        <p:xfrm>
          <a:off x="1477817" y="1948510"/>
          <a:ext cx="9236365" cy="36853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5785">
                  <a:extLst>
                    <a:ext uri="{9D8B030D-6E8A-4147-A177-3AD203B41FA5}">
                      <a16:colId xmlns:a16="http://schemas.microsoft.com/office/drawing/2014/main" val="3511953410"/>
                    </a:ext>
                  </a:extLst>
                </a:gridCol>
                <a:gridCol w="1379580">
                  <a:extLst>
                    <a:ext uri="{9D8B030D-6E8A-4147-A177-3AD203B41FA5}">
                      <a16:colId xmlns:a16="http://schemas.microsoft.com/office/drawing/2014/main" val="194191223"/>
                    </a:ext>
                  </a:extLst>
                </a:gridCol>
                <a:gridCol w="1383370">
                  <a:extLst>
                    <a:ext uri="{9D8B030D-6E8A-4147-A177-3AD203B41FA5}">
                      <a16:colId xmlns:a16="http://schemas.microsoft.com/office/drawing/2014/main" val="10811346"/>
                    </a:ext>
                  </a:extLst>
                </a:gridCol>
                <a:gridCol w="1381475">
                  <a:extLst>
                    <a:ext uri="{9D8B030D-6E8A-4147-A177-3AD203B41FA5}">
                      <a16:colId xmlns:a16="http://schemas.microsoft.com/office/drawing/2014/main" val="800476225"/>
                    </a:ext>
                  </a:extLst>
                </a:gridCol>
                <a:gridCol w="1128489">
                  <a:extLst>
                    <a:ext uri="{9D8B030D-6E8A-4147-A177-3AD203B41FA5}">
                      <a16:colId xmlns:a16="http://schemas.microsoft.com/office/drawing/2014/main" val="1719006915"/>
                    </a:ext>
                  </a:extLst>
                </a:gridCol>
                <a:gridCol w="1937666">
                  <a:extLst>
                    <a:ext uri="{9D8B030D-6E8A-4147-A177-3AD203B41FA5}">
                      <a16:colId xmlns:a16="http://schemas.microsoft.com/office/drawing/2014/main" val="40987466"/>
                    </a:ext>
                  </a:extLst>
                </a:gridCol>
              </a:tblGrid>
              <a:tr h="526473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DAYS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No. of Routes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Total Distance Traveled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 Cargo Volume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5724421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Method 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Method 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Method 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Method 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Both Methods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0442794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MONDAY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1823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1787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10223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6790778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TUESDAY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1518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1882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11537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6159600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WEDNESDAY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1434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15192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6518541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THURSDAY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1364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1990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15009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2153311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FRIDAY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1236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1380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13468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B05020402040202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5466196"/>
                  </a:ext>
                </a:extLst>
              </a:tr>
            </a:tbl>
          </a:graphicData>
        </a:graphic>
      </p:graphicFrame>
      <p:pic>
        <p:nvPicPr>
          <p:cNvPr id="6" name="COMPARSION MATRIX">
            <a:hlinkClick r:id="" action="ppaction://media"/>
            <a:extLst>
              <a:ext uri="{FF2B5EF4-FFF2-40B4-BE49-F238E27FC236}">
                <a16:creationId xmlns:a16="http://schemas.microsoft.com/office/drawing/2014/main" id="{D8FDB789-4EB3-447D-90C7-17292C3C30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40184" y="6100331"/>
            <a:ext cx="413616" cy="39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4D047-57FB-4C49-8E48-E9E4E45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4F01A-2F65-4642-92F0-75AC16F0F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know how to construct a solution to a VRP by using different methods.</a:t>
            </a:r>
          </a:p>
          <a:p>
            <a:r>
              <a:rPr lang="en-US" sz="2400" dirty="0"/>
              <a:t>We discussed two different methods for solving vehicle routing problem.</a:t>
            </a:r>
          </a:p>
          <a:p>
            <a:r>
              <a:rPr lang="en-US" sz="2400" dirty="0"/>
              <a:t>Improve solutions using various tools such as randomization and swapping for better results.</a:t>
            </a:r>
          </a:p>
          <a:p>
            <a:r>
              <a:rPr lang="en-US" sz="2400" dirty="0"/>
              <a:t>Real problems often have unique constraints which can change the solution to some extent.</a:t>
            </a:r>
          </a:p>
          <a:p>
            <a:r>
              <a:rPr lang="en-US" sz="2400" dirty="0"/>
              <a:t> We found out how to easily change the model to include new constraints without changing the core solve method.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number of routes and the total distance travelled found by NHG must be less than or equal to that provided by MAD. </a:t>
            </a:r>
            <a:endParaRPr lang="en-US" dirty="0"/>
          </a:p>
        </p:txBody>
      </p:sp>
      <p:pic>
        <p:nvPicPr>
          <p:cNvPr id="4" name="Conclusion">
            <a:hlinkClick r:id="" action="ppaction://media"/>
            <a:extLst>
              <a:ext uri="{FF2B5EF4-FFF2-40B4-BE49-F238E27FC236}">
                <a16:creationId xmlns:a16="http://schemas.microsoft.com/office/drawing/2014/main" id="{7166B2A5-F41A-4740-A0BC-4264B31CA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71424" y="6010499"/>
            <a:ext cx="482376" cy="4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E43AE6-4F05-4340-85A8-63DDC34D0D63}"/>
              </a:ext>
            </a:extLst>
          </p:cNvPr>
          <p:cNvSpPr txBox="1">
            <a:spLocks/>
          </p:cNvSpPr>
          <p:nvPr/>
        </p:nvSpPr>
        <p:spPr>
          <a:xfrm>
            <a:off x="838200" y="2870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References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2B12B-E559-43E6-8398-2B15DE189799}"/>
              </a:ext>
            </a:extLst>
          </p:cNvPr>
          <p:cNvSpPr txBox="1"/>
          <p:nvPr/>
        </p:nvSpPr>
        <p:spPr>
          <a:xfrm>
            <a:off x="838200" y="2730138"/>
            <a:ext cx="1065929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hlinkClick r:id="rId2"/>
              </a:rPr>
              <a:t>http://www.bingmapsportal.com/</a:t>
            </a: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Larry Snyder.” Larry Snyder RSS, coral.ise.lehigh.edu/</a:t>
            </a:r>
            <a:r>
              <a:rPr lang="en-US" sz="2500" dirty="0" err="1"/>
              <a:t>larry</a:t>
            </a:r>
            <a:r>
              <a:rPr lang="en-US" sz="2500" dirty="0"/>
              <a:t>/software/</a:t>
            </a:r>
            <a:r>
              <a:rPr lang="en-US" sz="2500" dirty="0" err="1"/>
              <a:t>vrp</a:t>
            </a:r>
            <a:r>
              <a:rPr lang="en-US" sz="2500" dirty="0"/>
              <a:t>-solver/. </a:t>
            </a:r>
          </a:p>
        </p:txBody>
      </p:sp>
    </p:spTree>
    <p:extLst>
      <p:ext uri="{BB962C8B-B14F-4D97-AF65-F5344CB8AC3E}">
        <p14:creationId xmlns:p14="http://schemas.microsoft.com/office/powerpoint/2010/main" val="1071326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21287-C4FC-4836-A421-BEB7A6B4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49140"/>
            <a:ext cx="7729728" cy="5688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Aim and 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12767-1586-49C1-B8B4-E240B987F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847" y="1406711"/>
            <a:ext cx="10162902" cy="40445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Aim:</a:t>
            </a:r>
          </a:p>
          <a:p>
            <a:r>
              <a:rPr lang="en-US" sz="2400" dirty="0"/>
              <a:t>To prepare an internal estimate of annual freight transportation miles (Distance Optimization)</a:t>
            </a:r>
          </a:p>
          <a:p>
            <a:r>
              <a:rPr lang="en-US" sz="2400" dirty="0"/>
              <a:t>To maintain the current delivery day schedule from a single point Distribution center to all the stores</a:t>
            </a:r>
          </a:p>
          <a:p>
            <a:r>
              <a:rPr lang="en-US" sz="2400" dirty="0"/>
              <a:t>To develop and optimize transportation model to transport maximum goods for the shortest path available</a:t>
            </a:r>
          </a:p>
          <a:p>
            <a:pPr marL="0" indent="0">
              <a:buNone/>
            </a:pPr>
            <a:r>
              <a:rPr lang="en-US" sz="2400" dirty="0"/>
              <a:t>Objective:</a:t>
            </a:r>
          </a:p>
          <a:p>
            <a:r>
              <a:rPr lang="en-US" sz="2400" dirty="0"/>
              <a:t>To reduce the total freight distance </a:t>
            </a:r>
          </a:p>
          <a:p>
            <a:r>
              <a:rPr lang="en-US" sz="2400" dirty="0"/>
              <a:t>To optimize the existing network considering the constraints</a:t>
            </a:r>
          </a:p>
          <a:p>
            <a:r>
              <a:rPr lang="en-US" sz="2400" dirty="0"/>
              <a:t>To accommodate fixed, repeatable service schedules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F177B0E-B13A-4731-B956-84883E5AE6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06387" y="597060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1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06E9C-7BCD-453F-AAC3-F108CB20E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549" y="991426"/>
            <a:ext cx="9761932" cy="606933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Most important store requirements: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57C5AD-8281-4D6B-8CDF-3355FEA1C6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2028825"/>
            <a:ext cx="4371975" cy="3711201"/>
          </a:xfrm>
        </p:spPr>
      </p:pic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309F67-CEEA-423A-B91D-0F21C8B889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033" y="2028825"/>
            <a:ext cx="5327448" cy="3711201"/>
          </a:xfr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59E66BC-14AE-4540-8DE2-D3E20AA821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45281" y="599402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1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6AE0-F0A6-4B0C-9A02-93E0FBBB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46681"/>
            <a:ext cx="7729728" cy="664083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Constraints: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A5C24-FA28-4854-80F2-5359CD306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437" y="1454336"/>
            <a:ext cx="9470571" cy="39493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00" b="1" dirty="0"/>
              <a:t>According to the U.S. Department of Transportation.</a:t>
            </a:r>
          </a:p>
          <a:p>
            <a:pPr marL="0" indent="0">
              <a:buNone/>
            </a:pPr>
            <a:r>
              <a:rPr lang="en-US" sz="2300" b="1" dirty="0"/>
              <a:t>Following are the constraints:</a:t>
            </a:r>
          </a:p>
          <a:p>
            <a:r>
              <a:rPr lang="en-US" sz="2300" dirty="0"/>
              <a:t>Delivery timings: 8.00am to 6.00pm.</a:t>
            </a:r>
          </a:p>
          <a:p>
            <a:r>
              <a:rPr lang="en-US" sz="2300" dirty="0"/>
              <a:t>Stores receive order on the same day as mentioned</a:t>
            </a:r>
          </a:p>
          <a:p>
            <a:r>
              <a:rPr lang="en-US" sz="2300" dirty="0"/>
              <a:t>Maximum driving time: 10 hours</a:t>
            </a:r>
          </a:p>
          <a:p>
            <a:r>
              <a:rPr lang="en-US" sz="2300" dirty="0"/>
              <a:t>On duty driver time: 14 hours (includes loading/unloading, idle, driving time)</a:t>
            </a:r>
          </a:p>
          <a:p>
            <a:r>
              <a:rPr lang="en-US" sz="2300" dirty="0"/>
              <a:t>Vehicle speed: 40 miles/hour</a:t>
            </a:r>
          </a:p>
          <a:p>
            <a:r>
              <a:rPr lang="en-US" sz="2300" dirty="0"/>
              <a:t>Minimum unload time: 30 mins. or 0.030min./cubic ft. volume (max. value)</a:t>
            </a:r>
          </a:p>
          <a:p>
            <a:r>
              <a:rPr lang="en-US" sz="2300" dirty="0"/>
              <a:t>Vehicle Capacity: 3200 cubic ft.</a:t>
            </a:r>
          </a:p>
          <a:p>
            <a:r>
              <a:rPr lang="en-US" sz="2300" dirty="0"/>
              <a:t>Vehicle should arrive at the store at 8.00 am.</a:t>
            </a:r>
          </a:p>
          <a:p>
            <a:endParaRPr lang="en-US" sz="2300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2CAAE21-3CEA-419A-A1BC-1F619E9DB9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57008" y="622077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2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D4B5-4067-4080-8338-258C9EF6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386"/>
            <a:ext cx="10515600" cy="998357"/>
          </a:xfrm>
        </p:spPr>
        <p:txBody>
          <a:bodyPr/>
          <a:lstStyle/>
          <a:p>
            <a:pPr algn="ctr"/>
            <a:r>
              <a:rPr lang="en-US" dirty="0"/>
              <a:t>Methodology: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70108-9EA4-4904-A674-CBAE122BB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223" y="1423198"/>
            <a:ext cx="9679577" cy="34918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00" dirty="0"/>
              <a:t>The two techniques implemented in this project are:</a:t>
            </a:r>
          </a:p>
          <a:p>
            <a:endParaRPr lang="en-US" sz="23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300" dirty="0"/>
              <a:t>Vehicle Routing Problem (VRP) Spreadsheet Solver:</a:t>
            </a:r>
          </a:p>
          <a:p>
            <a:r>
              <a:rPr lang="en-US" sz="2300" dirty="0"/>
              <a:t>Day-wise route optimization in MS-Excel</a:t>
            </a:r>
          </a:p>
          <a:p>
            <a:r>
              <a:rPr lang="en-US" sz="2300" dirty="0"/>
              <a:t>Utilizes Bing Maps web service to retrieve coordinate and distance data</a:t>
            </a:r>
          </a:p>
          <a:p>
            <a:r>
              <a:rPr lang="en-US" sz="2300" dirty="0"/>
              <a:t>Uses a Large Neighborhood Search algorithm to provide solutions</a:t>
            </a:r>
          </a:p>
          <a:p>
            <a:pPr marL="0" indent="0">
              <a:buNone/>
            </a:pPr>
            <a:endParaRPr lang="en-US" sz="23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300" dirty="0"/>
              <a:t>VRP Solver:</a:t>
            </a:r>
          </a:p>
          <a:p>
            <a:r>
              <a:rPr lang="en-US" sz="2300" dirty="0"/>
              <a:t>Is windows based open-source solver for VR problems</a:t>
            </a:r>
          </a:p>
          <a:p>
            <a:r>
              <a:rPr lang="en-US" sz="2300" dirty="0"/>
              <a:t>Works on Clarke-Wright Algorithm</a:t>
            </a:r>
          </a:p>
          <a:p>
            <a:r>
              <a:rPr lang="en-US" sz="2300" dirty="0"/>
              <a:t>Uses Randomization and Swapping for better results</a:t>
            </a:r>
          </a:p>
          <a:p>
            <a:pPr marL="342900" indent="-342900">
              <a:buFont typeface="+mj-lt"/>
              <a:buAutoNum type="arabicPeriod"/>
            </a:pPr>
            <a:endParaRPr lang="en-US" sz="2300" dirty="0"/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endParaRPr lang="en-US" sz="2300" dirty="0"/>
          </a:p>
        </p:txBody>
      </p:sp>
      <p:pic>
        <p:nvPicPr>
          <p:cNvPr id="5" name="Methodology">
            <a:hlinkClick r:id="" action="ppaction://media"/>
            <a:extLst>
              <a:ext uri="{FF2B5EF4-FFF2-40B4-BE49-F238E27FC236}">
                <a16:creationId xmlns:a16="http://schemas.microsoft.com/office/drawing/2014/main" id="{AD0B8030-CFF1-4AF1-8F4A-B651FD9479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16709" y="6129867"/>
            <a:ext cx="437091" cy="33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7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216C6-B0C7-430B-9C5D-A1767FD23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Objective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A72AB-A9B2-4180-93F1-BEB9832BA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1942" y="2441348"/>
            <a:ext cx="7798528" cy="250947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Want to minimize </a:t>
            </a:r>
          </a:p>
          <a:p>
            <a:r>
              <a:rPr lang="en-IN" dirty="0"/>
              <a:t>The total routes for each day </a:t>
            </a:r>
          </a:p>
          <a:p>
            <a:r>
              <a:rPr lang="en-IN" dirty="0"/>
              <a:t>The total distance travelled by each vehicle </a:t>
            </a:r>
          </a:p>
          <a:p>
            <a:r>
              <a:rPr lang="en-IN" dirty="0"/>
              <a:t>To get the required solution in given constraints 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BF9BB-D549-46F1-8B8A-3440FF7E9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35698"/>
          </a:xfrm>
        </p:spPr>
        <p:txBody>
          <a:bodyPr>
            <a:noAutofit/>
          </a:bodyPr>
          <a:lstStyle/>
          <a:p>
            <a:r>
              <a:rPr lang="en-IN" sz="4800" dirty="0"/>
              <a:t>What can we do?</a:t>
            </a:r>
            <a:br>
              <a:rPr lang="en-IN" sz="4800" dirty="0"/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34F65D-D843-4836-A8F1-9CB5DAA13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21892"/>
            <a:ext cx="9144000" cy="4014216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/>
              <a:t>Basic VRP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/>
              <a:t>VRP with time window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/>
              <a:t>Multi-depot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/>
              <a:t>Heterogeneous fleet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/>
              <a:t>Open VRP</a:t>
            </a:r>
          </a:p>
          <a:p>
            <a:pPr algn="l"/>
            <a:r>
              <a:rPr lang="en-IN" sz="2200" dirty="0"/>
              <a:t>   -- Requires anywhere location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/>
              <a:t>Compatibility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/>
              <a:t>Pickup and Delivery problems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/>
              <a:t>Variable load and unload time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/>
              <a:t>Dispatch time constraint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/>
              <a:t>Introducing fixed cost </a:t>
            </a:r>
            <a:endParaRPr lang="en-US" sz="2200" dirty="0"/>
          </a:p>
        </p:txBody>
      </p:sp>
      <p:pic>
        <p:nvPicPr>
          <p:cNvPr id="4" name="What can we do">
            <a:hlinkClick r:id="" action="ppaction://media"/>
            <a:extLst>
              <a:ext uri="{FF2B5EF4-FFF2-40B4-BE49-F238E27FC236}">
                <a16:creationId xmlns:a16="http://schemas.microsoft.com/office/drawing/2014/main" id="{563F396E-5B66-483B-8CD0-019F3AB969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90258" y="5949302"/>
            <a:ext cx="418234" cy="4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3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5C500-4A43-4951-B4B0-568652A3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latin typeface="Calibri Light "/>
                <a:cs typeface="Times New Roman" panose="02020603050405020304" pitchFamily="18" charset="0"/>
              </a:rPr>
              <a:t>Excel spreadsheet solver for vehicle Routing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4E24AB-A223-407F-A633-03A59476C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21" y="1743870"/>
            <a:ext cx="9692557" cy="3376241"/>
          </a:xfrm>
          <a:prstGeom prst="rect">
            <a:avLst/>
          </a:prstGeom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790BE35-5186-4668-BEFE-51A9846D9E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0" y="5883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1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854</Words>
  <Application>Microsoft Office PowerPoint</Application>
  <PresentationFormat>Widescreen</PresentationFormat>
  <Paragraphs>192</Paragraphs>
  <Slides>26</Slides>
  <Notes>0</Notes>
  <HiddenSlides>0</HiddenSlides>
  <MMClips>23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Calibri Light </vt:lpstr>
      <vt:lpstr>Times New Roman</vt:lpstr>
      <vt:lpstr>Wingdings</vt:lpstr>
      <vt:lpstr>Office Theme</vt:lpstr>
      <vt:lpstr>A Case Study for Large-Scale Vehicle Routing </vt:lpstr>
      <vt:lpstr>Introduction:</vt:lpstr>
      <vt:lpstr>Aim and Objective:</vt:lpstr>
      <vt:lpstr>Most important store requirements:</vt:lpstr>
      <vt:lpstr>Constraints:</vt:lpstr>
      <vt:lpstr>Methodology:</vt:lpstr>
      <vt:lpstr>Objective </vt:lpstr>
      <vt:lpstr>What can we do? </vt:lpstr>
      <vt:lpstr>Excel spreadsheet solver for vehicle Routing</vt:lpstr>
      <vt:lpstr>PowerPoint Presentation</vt:lpstr>
      <vt:lpstr>PowerPoint Presentation</vt:lpstr>
      <vt:lpstr>PowerPoint Presentation</vt:lpstr>
      <vt:lpstr>Step 3: Setting up the Excel spreadsheet solver and inputting the constraints based on locations, distances and vehicles details.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LSVR Using VRP Solver.</vt:lpstr>
      <vt:lpstr>LSVR Using VRP Solver.</vt:lpstr>
      <vt:lpstr>Geographical Locations of  Friday Delivery Schedule</vt:lpstr>
      <vt:lpstr>Optimized Route 1 for Friday Delivery Schedule</vt:lpstr>
      <vt:lpstr> Deduction for the VRP Solver Method</vt:lpstr>
      <vt:lpstr>COMPARSION MATRIX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VRP Solver</dc:title>
  <dc:creator>Thopte, Aniket Amar</dc:creator>
  <cp:lastModifiedBy>Thopte, Aniket Amar</cp:lastModifiedBy>
  <cp:revision>82</cp:revision>
  <dcterms:created xsi:type="dcterms:W3CDTF">2020-03-28T01:49:36Z</dcterms:created>
  <dcterms:modified xsi:type="dcterms:W3CDTF">2020-04-30T03:11:15Z</dcterms:modified>
</cp:coreProperties>
</file>